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74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embeddedFontLs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">
          <p15:clr>
            <a:srgbClr val="000000"/>
          </p15:clr>
        </p15:guide>
        <p15:guide id="2" pos="3600">
          <p15:clr>
            <a:srgbClr val="000000"/>
          </p15:clr>
        </p15:guide>
        <p15:guide id="3" orient="horz" pos="43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>
        <p:guide orient="horz" pos="372"/>
        <p:guide pos="3600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984c7062f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984c7062f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B72A6C48-60AC-C9A6-E5D9-0A73FF93D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984c7062f9_0_147:notes">
            <a:extLst>
              <a:ext uri="{FF2B5EF4-FFF2-40B4-BE49-F238E27FC236}">
                <a16:creationId xmlns:a16="http://schemas.microsoft.com/office/drawing/2014/main" id="{505934F2-FD4A-4D6C-3CB5-47ED3E137A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984c7062f9_0_147:notes">
            <a:extLst>
              <a:ext uri="{FF2B5EF4-FFF2-40B4-BE49-F238E27FC236}">
                <a16:creationId xmlns:a16="http://schemas.microsoft.com/office/drawing/2014/main" id="{34F0D13A-CDF1-BF30-999C-89F1225658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443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36D295AE-6132-7911-4B96-F464CE9BB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984c7062f9_0_147:notes">
            <a:extLst>
              <a:ext uri="{FF2B5EF4-FFF2-40B4-BE49-F238E27FC236}">
                <a16:creationId xmlns:a16="http://schemas.microsoft.com/office/drawing/2014/main" id="{AC65211B-D3F4-D0B9-A47E-77A58C1583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984c7062f9_0_147:notes">
            <a:extLst>
              <a:ext uri="{FF2B5EF4-FFF2-40B4-BE49-F238E27FC236}">
                <a16:creationId xmlns:a16="http://schemas.microsoft.com/office/drawing/2014/main" id="{76EE3BB0-5633-CA92-8576-AECD885E00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132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984c7062f9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984c7062f9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89134"/>
            <a:ext cx="12191999" cy="108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343548" y="60300"/>
            <a:ext cx="683025" cy="5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600" y="0"/>
            <a:ext cx="2236451" cy="7757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86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295275" y="1916459"/>
            <a:ext cx="1160145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Advanced ML Algorithms in Formula 1</a:t>
            </a:r>
            <a:endParaRPr dirty="0"/>
          </a:p>
        </p:txBody>
      </p:sp>
      <p:sp>
        <p:nvSpPr>
          <p:cNvPr id="90" name="Google Shape;90;p13"/>
          <p:cNvSpPr txBox="1"/>
          <p:nvPr/>
        </p:nvSpPr>
        <p:spPr>
          <a:xfrm>
            <a:off x="3548062" y="3935759"/>
            <a:ext cx="5095875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Comprehensive Literature Survey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Group 7</a:t>
            </a:r>
            <a:r>
              <a:rPr lang="en-US" sz="1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Ashish Ghatkar | Zayaan Ghauri | Daksh Girdhar | Ridham Jain</a:t>
            </a: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1126" y="86926"/>
            <a:ext cx="681750" cy="5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5590"/>
            <a:ext cx="2447231" cy="7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789134"/>
            <a:ext cx="12191999" cy="108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333625"/>
            <a:ext cx="533400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2333625"/>
            <a:ext cx="53340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/>
          <p:nvPr/>
        </p:nvSpPr>
        <p:spPr>
          <a:xfrm>
            <a:off x="571500" y="952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Results: Driver Analysis &amp; Learning</a:t>
            </a:r>
            <a:endParaRPr/>
          </a:p>
        </p:txBody>
      </p:sp>
      <p:sp>
        <p:nvSpPr>
          <p:cNvPr id="246" name="Google Shape;246;p22"/>
          <p:cNvSpPr txBox="1"/>
          <p:nvPr/>
        </p:nvSpPr>
        <p:spPr>
          <a:xfrm>
            <a:off x="10858500" y="381000"/>
            <a:ext cx="61912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Somaiya</a:t>
            </a:r>
            <a:endParaRPr/>
          </a:p>
        </p:txBody>
      </p:sp>
      <p:sp>
        <p:nvSpPr>
          <p:cNvPr id="247" name="Google Shape;247;p22"/>
          <p:cNvSpPr txBox="1"/>
          <p:nvPr/>
        </p:nvSpPr>
        <p:spPr>
          <a:xfrm>
            <a:off x="10858500" y="542925"/>
            <a:ext cx="6191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TRUST</a:t>
            </a:r>
            <a:endParaRPr/>
          </a:p>
        </p:txBody>
      </p:sp>
      <p:sp>
        <p:nvSpPr>
          <p:cNvPr id="248" name="Google Shape;248;p22"/>
          <p:cNvSpPr txBox="1"/>
          <p:nvPr/>
        </p:nvSpPr>
        <p:spPr>
          <a:xfrm>
            <a:off x="2247900" y="2628900"/>
            <a:ext cx="208026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Driver Clustering</a:t>
            </a:r>
            <a:endParaRPr/>
          </a:p>
        </p:txBody>
      </p:sp>
      <p:sp>
        <p:nvSpPr>
          <p:cNvPr id="249" name="Google Shape;249;p22"/>
          <p:cNvSpPr txBox="1"/>
          <p:nvPr/>
        </p:nvSpPr>
        <p:spPr>
          <a:xfrm>
            <a:off x="866775" y="3257550"/>
            <a:ext cx="47434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Analysis revealed distinct groups of drivers (e.g., elite, midfield, strugglers).</a:t>
            </a:r>
            <a:endParaRPr/>
          </a:p>
        </p:txBody>
      </p:sp>
      <p:sp>
        <p:nvSpPr>
          <p:cNvPr id="250" name="Google Shape;250;p22"/>
          <p:cNvSpPr txBox="1"/>
          <p:nvPr/>
        </p:nvSpPr>
        <p:spPr>
          <a:xfrm>
            <a:off x="7677150" y="2628900"/>
            <a:ext cx="268033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Competitive Learning</a:t>
            </a:r>
            <a:endParaRPr/>
          </a:p>
        </p:txBody>
      </p:sp>
      <p:sp>
        <p:nvSpPr>
          <p:cNvPr id="251" name="Google Shape;251;p22"/>
          <p:cNvSpPr txBox="1"/>
          <p:nvPr/>
        </p:nvSpPr>
        <p:spPr>
          <a:xfrm>
            <a:off x="6581775" y="3257550"/>
            <a:ext cx="47434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Teams that learn from data consistently perform better.</a:t>
            </a:r>
            <a:endParaRPr/>
          </a:p>
        </p:txBody>
      </p:sp>
      <p:sp>
        <p:nvSpPr>
          <p:cNvPr id="252" name="Google Shape;252;p22"/>
          <p:cNvSpPr txBox="1"/>
          <p:nvPr/>
        </p:nvSpPr>
        <p:spPr>
          <a:xfrm>
            <a:off x="971550" y="39624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53" name="Google Shape;253;p22"/>
          <p:cNvSpPr txBox="1"/>
          <p:nvPr/>
        </p:nvSpPr>
        <p:spPr>
          <a:xfrm>
            <a:off x="1057275" y="3962400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Top-tier drivers exhibit unique and superior patterns in race execution, tire management, and overtaking.</a:t>
            </a:r>
            <a:endParaRPr/>
          </a:p>
        </p:txBody>
      </p:sp>
      <p:sp>
        <p:nvSpPr>
          <p:cNvPr id="254" name="Google Shape;254;p22"/>
          <p:cNvSpPr txBox="1"/>
          <p:nvPr/>
        </p:nvSpPr>
        <p:spPr>
          <a:xfrm>
            <a:off x="971550" y="44958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55" name="Google Shape;255;p22"/>
          <p:cNvSpPr txBox="1"/>
          <p:nvPr/>
        </p:nvSpPr>
        <p:spPr>
          <a:xfrm>
            <a:off x="1057275" y="4495800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This aids in talent scouting and refining strategies based on driver tendencies.</a:t>
            </a:r>
            <a:endParaRPr/>
          </a:p>
        </p:txBody>
      </p:sp>
      <p:sp>
        <p:nvSpPr>
          <p:cNvPr id="256" name="Google Shape;256;p22"/>
          <p:cNvSpPr txBox="1"/>
          <p:nvPr/>
        </p:nvSpPr>
        <p:spPr>
          <a:xfrm>
            <a:off x="6686550" y="37338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57" name="Google Shape;257;p22"/>
          <p:cNvSpPr txBox="1"/>
          <p:nvPr/>
        </p:nvSpPr>
        <p:spPr>
          <a:xfrm>
            <a:off x="6772275" y="3733800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NLP of race debriefs and radio shows that teams systematically analyze competitor strategies.</a:t>
            </a:r>
            <a:endParaRPr/>
          </a:p>
        </p:txBody>
      </p:sp>
      <p:sp>
        <p:nvSpPr>
          <p:cNvPr id="258" name="Google Shape;258;p22"/>
          <p:cNvSpPr txBox="1"/>
          <p:nvPr/>
        </p:nvSpPr>
        <p:spPr>
          <a:xfrm>
            <a:off x="6686550" y="42672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59" name="Google Shape;259;p22"/>
          <p:cNvSpPr txBox="1"/>
          <p:nvPr/>
        </p:nvSpPr>
        <p:spPr>
          <a:xfrm>
            <a:off x="6772275" y="4267200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Data-driven learning and dynamic adaptation contribute to long-term success.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247900"/>
            <a:ext cx="533400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2247900"/>
            <a:ext cx="53340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3"/>
          <p:cNvSpPr txBox="1"/>
          <p:nvPr/>
        </p:nvSpPr>
        <p:spPr>
          <a:xfrm>
            <a:off x="571500" y="952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Comparative Analysis: Discussion</a:t>
            </a:r>
            <a:endParaRPr/>
          </a:p>
        </p:txBody>
      </p:sp>
      <p:sp>
        <p:nvSpPr>
          <p:cNvPr id="267" name="Google Shape;267;p23"/>
          <p:cNvSpPr txBox="1"/>
          <p:nvPr/>
        </p:nvSpPr>
        <p:spPr>
          <a:xfrm>
            <a:off x="10858500" y="381000"/>
            <a:ext cx="61912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Somaiya</a:t>
            </a:r>
            <a:endParaRPr/>
          </a:p>
        </p:txBody>
      </p:sp>
      <p:sp>
        <p:nvSpPr>
          <p:cNvPr id="268" name="Google Shape;268;p23"/>
          <p:cNvSpPr txBox="1"/>
          <p:nvPr/>
        </p:nvSpPr>
        <p:spPr>
          <a:xfrm>
            <a:off x="1762125" y="2543175"/>
            <a:ext cx="310038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Strengths &amp; Applications</a:t>
            </a:r>
            <a:endParaRPr/>
          </a:p>
        </p:txBody>
      </p:sp>
      <p:sp>
        <p:nvSpPr>
          <p:cNvPr id="269" name="Google Shape;269;p23"/>
          <p:cNvSpPr txBox="1"/>
          <p:nvPr/>
        </p:nvSpPr>
        <p:spPr>
          <a:xfrm>
            <a:off x="7277100" y="2543175"/>
            <a:ext cx="352044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Limitations &amp; Improvements</a:t>
            </a:r>
            <a:endParaRPr/>
          </a:p>
        </p:txBody>
      </p:sp>
      <p:sp>
        <p:nvSpPr>
          <p:cNvPr id="270" name="Google Shape;270;p23"/>
          <p:cNvSpPr txBox="1"/>
          <p:nvPr/>
        </p:nvSpPr>
        <p:spPr>
          <a:xfrm>
            <a:off x="971550" y="3114675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71" name="Google Shape;271;p23"/>
          <p:cNvSpPr txBox="1"/>
          <p:nvPr/>
        </p:nvSpPr>
        <p:spPr>
          <a:xfrm>
            <a:off x="1057275" y="3114675"/>
            <a:ext cx="45529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Strengths: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High predictive accuracy (Paper 2), effective dimensionality reduction (Paper 1), provides clear, actionable segments (Paper 3).</a:t>
            </a:r>
            <a:endParaRPr/>
          </a:p>
        </p:txBody>
      </p:sp>
      <p:sp>
        <p:nvSpPr>
          <p:cNvPr id="272" name="Google Shape;272;p23"/>
          <p:cNvSpPr txBox="1"/>
          <p:nvPr/>
        </p:nvSpPr>
        <p:spPr>
          <a:xfrm>
            <a:off x="971550" y="3876675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73" name="Google Shape;273;p23"/>
          <p:cNvSpPr txBox="1"/>
          <p:nvPr/>
        </p:nvSpPr>
        <p:spPr>
          <a:xfrm>
            <a:off x="1057275" y="3876675"/>
            <a:ext cx="4552950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Applications:</a:t>
            </a:r>
            <a:endParaRPr/>
          </a:p>
        </p:txBody>
      </p:sp>
      <p:sp>
        <p:nvSpPr>
          <p:cNvPr id="274" name="Google Shape;274;p23"/>
          <p:cNvSpPr txBox="1"/>
          <p:nvPr/>
        </p:nvSpPr>
        <p:spPr>
          <a:xfrm>
            <a:off x="6686550" y="3114675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75" name="Google Shape;275;p23"/>
          <p:cNvSpPr txBox="1"/>
          <p:nvPr/>
        </p:nvSpPr>
        <p:spPr>
          <a:xfrm>
            <a:off x="6772275" y="3114675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Limitations:</a:t>
            </a: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Difficulty accessing proprietary team data, models may not be fast enough for real-time decisions, reliance on historical data.</a:t>
            </a:r>
            <a:endParaRPr dirty="0"/>
          </a:p>
        </p:txBody>
      </p:sp>
      <p:sp>
        <p:nvSpPr>
          <p:cNvPr id="276" name="Google Shape;276;p23"/>
          <p:cNvSpPr txBox="1"/>
          <p:nvPr/>
        </p:nvSpPr>
        <p:spPr>
          <a:xfrm>
            <a:off x="6686549" y="3915855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 dirty="0"/>
          </a:p>
        </p:txBody>
      </p:sp>
      <p:sp>
        <p:nvSpPr>
          <p:cNvPr id="277" name="Google Shape;277;p23"/>
          <p:cNvSpPr txBox="1"/>
          <p:nvPr/>
        </p:nvSpPr>
        <p:spPr>
          <a:xfrm>
            <a:off x="6772275" y="3876675"/>
            <a:ext cx="4552950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Potential Improvements:</a:t>
            </a:r>
            <a:endParaRPr dirty="0"/>
          </a:p>
        </p:txBody>
      </p:sp>
      <p:sp>
        <p:nvSpPr>
          <p:cNvPr id="278" name="Google Shape;278;p23"/>
          <p:cNvSpPr txBox="1"/>
          <p:nvPr/>
        </p:nvSpPr>
        <p:spPr>
          <a:xfrm>
            <a:off x="1152525" y="4200525"/>
            <a:ext cx="952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○</a:t>
            </a:r>
            <a:endParaRPr/>
          </a:p>
        </p:txBody>
      </p:sp>
      <p:sp>
        <p:nvSpPr>
          <p:cNvPr id="279" name="Google Shape;279;p23"/>
          <p:cNvSpPr txBox="1"/>
          <p:nvPr/>
        </p:nvSpPr>
        <p:spPr>
          <a:xfrm>
            <a:off x="1247775" y="4200525"/>
            <a:ext cx="43624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Real-time strategy calls (Tires).</a:t>
            </a:r>
            <a:endParaRPr/>
          </a:p>
        </p:txBody>
      </p:sp>
      <p:sp>
        <p:nvSpPr>
          <p:cNvPr id="280" name="Google Shape;280;p23"/>
          <p:cNvSpPr txBox="1"/>
          <p:nvPr/>
        </p:nvSpPr>
        <p:spPr>
          <a:xfrm>
            <a:off x="1152525" y="4505325"/>
            <a:ext cx="952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○</a:t>
            </a:r>
            <a:endParaRPr/>
          </a:p>
        </p:txBody>
      </p:sp>
      <p:sp>
        <p:nvSpPr>
          <p:cNvPr id="281" name="Google Shape;281;p23"/>
          <p:cNvSpPr txBox="1"/>
          <p:nvPr/>
        </p:nvSpPr>
        <p:spPr>
          <a:xfrm>
            <a:off x="1247775" y="4505325"/>
            <a:ext cx="43624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Optimizing pre-race car setup (Aero).</a:t>
            </a:r>
            <a:endParaRPr/>
          </a:p>
        </p:txBody>
      </p:sp>
      <p:sp>
        <p:nvSpPr>
          <p:cNvPr id="282" name="Google Shape;282;p23"/>
          <p:cNvSpPr txBox="1"/>
          <p:nvPr/>
        </p:nvSpPr>
        <p:spPr>
          <a:xfrm>
            <a:off x="1152525" y="4810125"/>
            <a:ext cx="952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○</a:t>
            </a:r>
            <a:endParaRPr/>
          </a:p>
        </p:txBody>
      </p:sp>
      <p:sp>
        <p:nvSpPr>
          <p:cNvPr id="283" name="Google Shape;283;p23"/>
          <p:cNvSpPr txBox="1"/>
          <p:nvPr/>
        </p:nvSpPr>
        <p:spPr>
          <a:xfrm>
            <a:off x="1247775" y="4810125"/>
            <a:ext cx="43624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Talent scouting &amp; rival analysis (Drivers).</a:t>
            </a:r>
            <a:endParaRPr/>
          </a:p>
        </p:txBody>
      </p:sp>
      <p:sp>
        <p:nvSpPr>
          <p:cNvPr id="284" name="Google Shape;284;p23"/>
          <p:cNvSpPr txBox="1"/>
          <p:nvPr/>
        </p:nvSpPr>
        <p:spPr>
          <a:xfrm>
            <a:off x="6867525" y="4264155"/>
            <a:ext cx="952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○</a:t>
            </a:r>
            <a:endParaRPr/>
          </a:p>
        </p:txBody>
      </p:sp>
      <p:sp>
        <p:nvSpPr>
          <p:cNvPr id="285" name="Google Shape;285;p23"/>
          <p:cNvSpPr txBox="1"/>
          <p:nvPr/>
        </p:nvSpPr>
        <p:spPr>
          <a:xfrm>
            <a:off x="6962775" y="4264155"/>
            <a:ext cx="43624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Integrate live telemetry data streams.</a:t>
            </a:r>
            <a:endParaRPr/>
          </a:p>
        </p:txBody>
      </p:sp>
      <p:sp>
        <p:nvSpPr>
          <p:cNvPr id="286" name="Google Shape;286;p23"/>
          <p:cNvSpPr txBox="1"/>
          <p:nvPr/>
        </p:nvSpPr>
        <p:spPr>
          <a:xfrm>
            <a:off x="6867525" y="4568955"/>
            <a:ext cx="952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○</a:t>
            </a:r>
            <a:endParaRPr/>
          </a:p>
        </p:txBody>
      </p:sp>
      <p:sp>
        <p:nvSpPr>
          <p:cNvPr id="287" name="Google Shape;287;p23"/>
          <p:cNvSpPr txBox="1"/>
          <p:nvPr/>
        </p:nvSpPr>
        <p:spPr>
          <a:xfrm>
            <a:off x="6962775" y="4568955"/>
            <a:ext cx="43624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Use Reinforcement Learning for dynamic strategy.</a:t>
            </a:r>
            <a:endParaRPr/>
          </a:p>
        </p:txBody>
      </p:sp>
      <p:sp>
        <p:nvSpPr>
          <p:cNvPr id="288" name="Google Shape;288;p23"/>
          <p:cNvSpPr txBox="1"/>
          <p:nvPr/>
        </p:nvSpPr>
        <p:spPr>
          <a:xfrm>
            <a:off x="6911517" y="4799077"/>
            <a:ext cx="952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○</a:t>
            </a:r>
            <a:endParaRPr dirty="0"/>
          </a:p>
        </p:txBody>
      </p:sp>
      <p:sp>
        <p:nvSpPr>
          <p:cNvPr id="289" name="Google Shape;289;p23"/>
          <p:cNvSpPr txBox="1"/>
          <p:nvPr/>
        </p:nvSpPr>
        <p:spPr>
          <a:xfrm>
            <a:off x="6962775" y="4873755"/>
            <a:ext cx="43624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Develop XAI models for better interpretability.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/>
          <p:nvPr/>
        </p:nvSpPr>
        <p:spPr>
          <a:xfrm>
            <a:off x="213550" y="652575"/>
            <a:ext cx="5501400" cy="4882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1E293B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Prototype: F1 Race Winner Predictor</a:t>
            </a:r>
            <a:endParaRPr sz="3000" b="1" dirty="0">
              <a:solidFill>
                <a:srgbClr val="1E293B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E293B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Model Performance</a:t>
            </a:r>
            <a:endParaRPr sz="2400" b="1" dirty="0">
              <a:solidFill>
                <a:srgbClr val="1E293B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rgbClr val="47556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prototype application was built to predict F1 race winners based on historical data.</a:t>
            </a:r>
            <a:endParaRPr sz="1350" dirty="0">
              <a:solidFill>
                <a:srgbClr val="47556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50"/>
              <a:buFont typeface="Lato"/>
              <a:buChar char="●"/>
            </a:pPr>
            <a:r>
              <a:rPr lang="en-US" sz="1350" dirty="0">
                <a:solidFill>
                  <a:srgbClr val="47556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Test Accuracy: 96.87%</a:t>
            </a: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50"/>
              <a:buFont typeface="Lato"/>
              <a:buChar char="●"/>
            </a:pPr>
            <a:r>
              <a:rPr lang="en-US" sz="1350" dirty="0">
                <a:solidFill>
                  <a:srgbClr val="47556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Test ROC AUC: 98.46%</a:t>
            </a:r>
            <a:endParaRPr sz="1350" dirty="0">
              <a:solidFill>
                <a:srgbClr val="47556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50"/>
              <a:buFont typeface="Lato"/>
              <a:buChar char="●"/>
            </a:pPr>
            <a:r>
              <a:rPr lang="en-US" sz="1350" dirty="0">
                <a:solidFill>
                  <a:srgbClr val="47556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Validation Accuracy: 99.09%</a:t>
            </a:r>
            <a:endParaRPr sz="1350" dirty="0">
              <a:solidFill>
                <a:srgbClr val="47556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50"/>
              <a:buFont typeface="Lato"/>
              <a:buChar char="●"/>
            </a:pPr>
            <a:r>
              <a:rPr lang="en-US" sz="1350" dirty="0">
                <a:solidFill>
                  <a:srgbClr val="47556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Validation ROC AUC: 99.85%</a:t>
            </a:r>
            <a:endParaRPr sz="1350" dirty="0">
              <a:solidFill>
                <a:srgbClr val="47556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rgbClr val="47556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 model demonstrates high accuracy and robust performance, providing a strong foundation for predictive analysis.</a:t>
            </a:r>
            <a:endParaRPr sz="1350" dirty="0">
              <a:solidFill>
                <a:srgbClr val="47556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5" name="Google Shape;2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741" y="652575"/>
            <a:ext cx="4738195" cy="30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750" y="3742625"/>
            <a:ext cx="4738176" cy="23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:a16="http://schemas.microsoft.com/office/drawing/2014/main" id="{B4230A49-7494-630F-D61D-559D56F87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6C747-A10D-DC76-9E96-CE5A8AA7F4CA}"/>
              </a:ext>
            </a:extLst>
          </p:cNvPr>
          <p:cNvSpPr txBox="1"/>
          <p:nvPr/>
        </p:nvSpPr>
        <p:spPr>
          <a:xfrm>
            <a:off x="838986" y="801278"/>
            <a:ext cx="9294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Model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C7A65-9AA5-FAE6-0EE2-AD09167B83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8" t="44261" r="19510" b="15739"/>
          <a:stretch>
            <a:fillRect/>
          </a:stretch>
        </p:blipFill>
        <p:spPr>
          <a:xfrm>
            <a:off x="575035" y="1781665"/>
            <a:ext cx="11102637" cy="318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54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:a16="http://schemas.microsoft.com/office/drawing/2014/main" id="{C0738ECF-370B-A398-B094-0DAE64D7F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8110EC-2115-F8EB-5938-2593471E006F}"/>
              </a:ext>
            </a:extLst>
          </p:cNvPr>
          <p:cNvSpPr txBox="1"/>
          <p:nvPr/>
        </p:nvSpPr>
        <p:spPr>
          <a:xfrm>
            <a:off x="838986" y="801278"/>
            <a:ext cx="9294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Model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1C546-5426-FD7F-1A59-920F0B2AB2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8" t="44261" r="19510" b="15739"/>
          <a:stretch>
            <a:fillRect/>
          </a:stretch>
        </p:blipFill>
        <p:spPr>
          <a:xfrm>
            <a:off x="575035" y="1781665"/>
            <a:ext cx="11102637" cy="318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45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/>
        </p:nvSpPr>
        <p:spPr>
          <a:xfrm>
            <a:off x="498350" y="889875"/>
            <a:ext cx="9527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rPr lang="en-US" sz="3000" b="1">
                <a:solidFill>
                  <a:srgbClr val="1E293B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Prototype: Predictions &amp; Feature Analysis</a:t>
            </a:r>
            <a:endParaRPr sz="3000" b="1">
              <a:solidFill>
                <a:srgbClr val="1E293B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1162750" y="4413800"/>
            <a:ext cx="3000000" cy="1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rgbClr val="B7202E"/>
                </a:solidFill>
                <a:latin typeface="Poppins"/>
                <a:ea typeface="Poppins"/>
                <a:cs typeface="Poppins"/>
                <a:sym typeface="Poppins"/>
              </a:rPr>
              <a:t>Race Outcome Prediction</a:t>
            </a:r>
            <a:endParaRPr sz="1650" b="1">
              <a:solidFill>
                <a:srgbClr val="B7202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tool predicts race results, win probability, and expected points for specific circuits, like São Paulo.</a:t>
            </a:r>
            <a:endParaRPr sz="115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50" y="1536375"/>
            <a:ext cx="4512451" cy="25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5"/>
          <p:cNvSpPr txBox="1"/>
          <p:nvPr/>
        </p:nvSpPr>
        <p:spPr>
          <a:xfrm>
            <a:off x="6952925" y="4413800"/>
            <a:ext cx="3678300" cy="1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rgbClr val="B7202E"/>
                </a:solidFill>
                <a:latin typeface="Poppins"/>
                <a:ea typeface="Poppins"/>
                <a:cs typeface="Poppins"/>
                <a:sym typeface="Poppins"/>
              </a:rPr>
              <a:t>Feature Importance</a:t>
            </a:r>
            <a:endParaRPr sz="1650" b="1">
              <a:solidFill>
                <a:srgbClr val="B7202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Analysis shows 'Circuit Wins' and 'Championship Position' are the most significant factors in predicting a race winner.</a:t>
            </a:r>
            <a:endParaRPr sz="115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5" name="Google Shape;305;p25"/>
          <p:cNvPicPr preferRelativeResize="0"/>
          <p:nvPr/>
        </p:nvPicPr>
        <p:blipFill rotWithShape="1">
          <a:blip r:embed="rId4">
            <a:alphaModFix/>
          </a:blip>
          <a:srcRect b="16233"/>
          <a:stretch/>
        </p:blipFill>
        <p:spPr>
          <a:xfrm>
            <a:off x="6378550" y="1536375"/>
            <a:ext cx="4827075" cy="25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373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6"/>
          <p:cNvSpPr txBox="1"/>
          <p:nvPr/>
        </p:nvSpPr>
        <p:spPr>
          <a:xfrm>
            <a:off x="1835467" y="3086100"/>
            <a:ext cx="852106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Future Scope &amp; Innovations</a:t>
            </a:r>
            <a:endParaRPr/>
          </a:p>
        </p:txBody>
      </p:sp>
      <p:pic>
        <p:nvPicPr>
          <p:cNvPr id="313" name="Google Shape;31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5625" y="85725"/>
            <a:ext cx="7665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0"/>
            <a:ext cx="2295240" cy="7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777259"/>
            <a:ext cx="12191999" cy="108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466975"/>
            <a:ext cx="342900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1500" y="2466975"/>
            <a:ext cx="342900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91500" y="2466975"/>
            <a:ext cx="342900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7"/>
          <p:cNvSpPr txBox="1"/>
          <p:nvPr/>
        </p:nvSpPr>
        <p:spPr>
          <a:xfrm>
            <a:off x="571500" y="952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The Future of ML in F1</a:t>
            </a:r>
            <a:endParaRPr/>
          </a:p>
        </p:txBody>
      </p:sp>
      <p:sp>
        <p:nvSpPr>
          <p:cNvPr id="324" name="Google Shape;324;p27"/>
          <p:cNvSpPr txBox="1"/>
          <p:nvPr/>
        </p:nvSpPr>
        <p:spPr>
          <a:xfrm>
            <a:off x="10858500" y="381000"/>
            <a:ext cx="61912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Somaiya</a:t>
            </a:r>
            <a:endParaRPr/>
          </a:p>
        </p:txBody>
      </p:sp>
      <p:sp>
        <p:nvSpPr>
          <p:cNvPr id="325" name="Google Shape;325;p27"/>
          <p:cNvSpPr txBox="1"/>
          <p:nvPr/>
        </p:nvSpPr>
        <p:spPr>
          <a:xfrm>
            <a:off x="10858500" y="542925"/>
            <a:ext cx="6191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TRUST</a:t>
            </a:r>
            <a:endParaRPr/>
          </a:p>
        </p:txBody>
      </p:sp>
      <p:sp>
        <p:nvSpPr>
          <p:cNvPr id="326" name="Google Shape;326;p27"/>
          <p:cNvSpPr txBox="1"/>
          <p:nvPr/>
        </p:nvSpPr>
        <p:spPr>
          <a:xfrm>
            <a:off x="1362075" y="3352800"/>
            <a:ext cx="194024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Real-Time Aero</a:t>
            </a:r>
            <a:endParaRPr/>
          </a:p>
        </p:txBody>
      </p:sp>
      <p:sp>
        <p:nvSpPr>
          <p:cNvPr id="327" name="Google Shape;327;p27"/>
          <p:cNvSpPr txBox="1"/>
          <p:nvPr/>
        </p:nvSpPr>
        <p:spPr>
          <a:xfrm>
            <a:off x="866775" y="3981450"/>
            <a:ext cx="28384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Using live telemetry to dynamically adjust wing angles, DRS configurations, and airflow management during a race.</a:t>
            </a:r>
            <a:endParaRPr/>
          </a:p>
        </p:txBody>
      </p:sp>
      <p:sp>
        <p:nvSpPr>
          <p:cNvPr id="328" name="Google Shape;328;p27"/>
          <p:cNvSpPr txBox="1"/>
          <p:nvPr/>
        </p:nvSpPr>
        <p:spPr>
          <a:xfrm>
            <a:off x="5276850" y="3352800"/>
            <a:ext cx="172021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AI-Driven CFD</a:t>
            </a:r>
            <a:endParaRPr/>
          </a:p>
        </p:txBody>
      </p:sp>
      <p:sp>
        <p:nvSpPr>
          <p:cNvPr id="329" name="Google Shape;329;p27"/>
          <p:cNvSpPr txBox="1"/>
          <p:nvPr/>
        </p:nvSpPr>
        <p:spPr>
          <a:xfrm>
            <a:off x="4676775" y="3981450"/>
            <a:ext cx="28384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Using deep neural networks as "surrogate models" to approximate CFD outputs, rapidly testing new aero designs in minutes, not days.</a:t>
            </a:r>
            <a:endParaRPr/>
          </a:p>
        </p:txBody>
      </p:sp>
      <p:sp>
        <p:nvSpPr>
          <p:cNvPr id="330" name="Google Shape;330;p27"/>
          <p:cNvSpPr txBox="1"/>
          <p:nvPr/>
        </p:nvSpPr>
        <p:spPr>
          <a:xfrm>
            <a:off x="8815387" y="3352800"/>
            <a:ext cx="2290286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Adaptive Strategy</a:t>
            </a:r>
            <a:endParaRPr/>
          </a:p>
        </p:txBody>
      </p:sp>
      <p:sp>
        <p:nvSpPr>
          <p:cNvPr id="331" name="Google Shape;331;p27"/>
          <p:cNvSpPr txBox="1"/>
          <p:nvPr/>
        </p:nvSpPr>
        <p:spPr>
          <a:xfrm>
            <a:off x="8486775" y="3981450"/>
            <a:ext cx="28384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Multi-agent reinforcement learning systems that simulate rival team responses to optimize strategies in real-time.</a:t>
            </a:r>
            <a:endParaRPr/>
          </a:p>
        </p:txBody>
      </p:sp>
      <p:pic>
        <p:nvPicPr>
          <p:cNvPr id="332" name="Google Shape;332;p2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14550" y="27813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24550" y="27813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91687" y="2781300"/>
            <a:ext cx="428625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8700" y="0"/>
            <a:ext cx="5923301" cy="617725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8"/>
          <p:cNvSpPr txBox="1"/>
          <p:nvPr/>
        </p:nvSpPr>
        <p:spPr>
          <a:xfrm>
            <a:off x="571500" y="1285875"/>
            <a:ext cx="5500687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/>
          </a:p>
        </p:txBody>
      </p:sp>
      <p:sp>
        <p:nvSpPr>
          <p:cNvPr id="341" name="Google Shape;341;p28"/>
          <p:cNvSpPr txBox="1"/>
          <p:nvPr/>
        </p:nvSpPr>
        <p:spPr>
          <a:xfrm>
            <a:off x="647700" y="2012950"/>
            <a:ext cx="11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342" name="Google Shape;342;p28"/>
          <p:cNvSpPr txBox="1"/>
          <p:nvPr/>
        </p:nvSpPr>
        <p:spPr>
          <a:xfrm>
            <a:off x="857250" y="2012950"/>
            <a:ext cx="48579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ML has fundamentally revolutionized F1, enhancing aerodynamics, tire strategy, and driver analysis.</a:t>
            </a:r>
            <a:endParaRPr/>
          </a:p>
        </p:txBody>
      </p:sp>
      <p:sp>
        <p:nvSpPr>
          <p:cNvPr id="343" name="Google Shape;343;p28"/>
          <p:cNvSpPr txBox="1"/>
          <p:nvPr/>
        </p:nvSpPr>
        <p:spPr>
          <a:xfrm>
            <a:off x="647700" y="2774950"/>
            <a:ext cx="11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344" name="Google Shape;344;p28"/>
          <p:cNvSpPr txBox="1"/>
          <p:nvPr/>
        </p:nvSpPr>
        <p:spPr>
          <a:xfrm>
            <a:off x="857250" y="2774950"/>
            <a:ext cx="48579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Predictive modeling optimizes car design, while dynamic models refine in-race strategy.</a:t>
            </a:r>
            <a:endParaRPr/>
          </a:p>
        </p:txBody>
      </p:sp>
      <p:sp>
        <p:nvSpPr>
          <p:cNvPr id="345" name="Google Shape;345;p28"/>
          <p:cNvSpPr txBox="1"/>
          <p:nvPr/>
        </p:nvSpPr>
        <p:spPr>
          <a:xfrm>
            <a:off x="647700" y="3536950"/>
            <a:ext cx="11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346" name="Google Shape;346;p28"/>
          <p:cNvSpPr txBox="1"/>
          <p:nvPr/>
        </p:nvSpPr>
        <p:spPr>
          <a:xfrm>
            <a:off x="857250" y="3536950"/>
            <a:ext cx="48579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Clustering and learning models help teams assess talent and strategically plan against rivals.</a:t>
            </a:r>
            <a:endParaRPr/>
          </a:p>
        </p:txBody>
      </p:sp>
      <p:sp>
        <p:nvSpPr>
          <p:cNvPr id="347" name="Google Shape;347;p28"/>
          <p:cNvSpPr txBox="1"/>
          <p:nvPr/>
        </p:nvSpPr>
        <p:spPr>
          <a:xfrm>
            <a:off x="647700" y="4298950"/>
            <a:ext cx="11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348" name="Google Shape;348;p28"/>
          <p:cNvSpPr txBox="1"/>
          <p:nvPr/>
        </p:nvSpPr>
        <p:spPr>
          <a:xfrm>
            <a:off x="857250" y="4298950"/>
            <a:ext cx="4857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While challenges in data privacy and computation remain, data-driven decision-making is undeniably at the core of competitive success in Formula 1.</a:t>
            </a:r>
            <a:endParaRPr/>
          </a:p>
        </p:txBody>
      </p:sp>
      <p:pic>
        <p:nvPicPr>
          <p:cNvPr id="349" name="Google Shape;3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8575" y="42634"/>
            <a:ext cx="693400" cy="5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"/>
          <p:cNvSpPr txBox="1"/>
          <p:nvPr/>
        </p:nvSpPr>
        <p:spPr>
          <a:xfrm>
            <a:off x="10858500" y="381000"/>
            <a:ext cx="61912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Somaiya</a:t>
            </a:r>
            <a:endParaRPr/>
          </a:p>
        </p:txBody>
      </p:sp>
      <p:sp>
        <p:nvSpPr>
          <p:cNvPr id="355" name="Google Shape;355;p29"/>
          <p:cNvSpPr txBox="1"/>
          <p:nvPr/>
        </p:nvSpPr>
        <p:spPr>
          <a:xfrm>
            <a:off x="10858500" y="542925"/>
            <a:ext cx="6191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TRUST</a:t>
            </a:r>
            <a:endParaRPr/>
          </a:p>
        </p:txBody>
      </p:sp>
      <p:sp>
        <p:nvSpPr>
          <p:cNvPr id="356" name="Google Shape;356;p29"/>
          <p:cNvSpPr txBox="1"/>
          <p:nvPr/>
        </p:nvSpPr>
        <p:spPr>
          <a:xfrm>
            <a:off x="295200" y="2967299"/>
            <a:ext cx="1160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5625" y="285750"/>
            <a:ext cx="9048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571500" y="1000125"/>
            <a:ext cx="5500687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Introduction &amp; Motivation</a:t>
            </a:r>
            <a:endParaRPr/>
          </a:p>
        </p:txBody>
      </p:sp>
      <p:pic>
        <p:nvPicPr>
          <p:cNvPr id="100" name="Google Shape;100;p14" descr="image.png"/>
          <p:cNvPicPr preferRelativeResize="0"/>
          <p:nvPr/>
        </p:nvPicPr>
        <p:blipFill rotWithShape="1">
          <a:blip r:embed="rId4">
            <a:alphaModFix/>
          </a:blip>
          <a:srcRect t="6247" b="6247"/>
          <a:stretch/>
        </p:blipFill>
        <p:spPr>
          <a:xfrm>
            <a:off x="6072175" y="0"/>
            <a:ext cx="6179301" cy="676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742950" y="1952625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952500" y="1952625"/>
            <a:ext cx="48577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Machine learning is essential in F1, where marginal performance gains determine victory or defeat.</a:t>
            </a:r>
            <a:endParaRPr dirty="0"/>
          </a:p>
        </p:txBody>
      </p:sp>
      <p:sp>
        <p:nvSpPr>
          <p:cNvPr id="103" name="Google Shape;103;p14"/>
          <p:cNvSpPr txBox="1"/>
          <p:nvPr/>
        </p:nvSpPr>
        <p:spPr>
          <a:xfrm>
            <a:off x="742950" y="2714625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952500" y="2714625"/>
            <a:ext cx="4857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Vast amounts of data from telemetry, simulations, and competitor analysis require advanced ML to extract meaningful insights.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742950" y="3762375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952500" y="3762375"/>
            <a:ext cx="485775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ML is leveraged to optimize aerodynamics, predict tire strategies, analyze driver behavior, and refine overall race performance.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742950" y="4810125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952500" y="4810125"/>
            <a:ext cx="4857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ability to interpret patterns and predict outcomes provides a crucial strategic edge in this technology-driven sport.</a:t>
            </a:r>
            <a:endParaRPr dirty="0"/>
          </a:p>
        </p:txBody>
      </p:sp>
      <p:pic>
        <p:nvPicPr>
          <p:cNvPr id="109" name="Google Shape;10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84830" y="71190"/>
            <a:ext cx="683645" cy="5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777250"/>
            <a:ext cx="12251474" cy="10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803389"/>
            <a:ext cx="5334000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1838984"/>
            <a:ext cx="5334000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2424112" y="2134259"/>
            <a:ext cx="1710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Evolution in F1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866775" y="2762909"/>
            <a:ext cx="474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sport has evolved from rudimentary statistical analysis to employing sophisticated, real-time AI-driven approaches.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8039100" y="2134259"/>
            <a:ext cx="1920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Key Challenges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6581775" y="2762909"/>
            <a:ext cx="4743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Implementing ML in F1 is not without obstacles: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971550" y="3467759"/>
            <a:ext cx="8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1057275" y="3467759"/>
            <a:ext cx="455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Deep learning techniques refine car designs and optimize mechanical components.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971550" y="4001159"/>
            <a:ext cx="8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1057275" y="4001159"/>
            <a:ext cx="455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Cloud computing enables seamless data sharing and collaborative analysis across global teams.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6686550" y="3239159"/>
            <a:ext cx="8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6772275" y="3239159"/>
            <a:ext cx="455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Data Volume: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Managing and interpreting the sheer volume and complexity of data generated.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6686550" y="3772559"/>
            <a:ext cx="8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6772275" y="3772559"/>
            <a:ext cx="455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Real-time Processing: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Split-second decisions require instantaneous data processing.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6686550" y="4305959"/>
            <a:ext cx="8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6772275" y="4305959"/>
            <a:ext cx="455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Secrecy: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Data security is paramount, as insights are a core strategic edge.</a:t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6686550" y="4839359"/>
            <a:ext cx="8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6772275" y="4839359"/>
            <a:ext cx="4553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Regulation: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FIA rules impose constraints on how ML can be applied.</a:t>
            </a:r>
            <a:endParaRPr/>
          </a:p>
        </p:txBody>
      </p:sp>
      <p:pic>
        <p:nvPicPr>
          <p:cNvPr id="133" name="Google Shape;13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816149"/>
            <a:ext cx="12191999" cy="10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/>
        </p:nvSpPr>
        <p:spPr>
          <a:xfrm>
            <a:off x="295275" y="2743200"/>
            <a:ext cx="1160145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Methodology: Four Key Research Areas</a:t>
            </a:r>
            <a:endParaRPr/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7175" y="52475"/>
            <a:ext cx="696145" cy="5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0"/>
            <a:ext cx="2295224" cy="7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777259"/>
            <a:ext cx="12191999" cy="108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066925"/>
            <a:ext cx="5334000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2066925"/>
            <a:ext cx="5334000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571500" y="952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Methodology 1: Aerodynamics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10858500" y="381000"/>
            <a:ext cx="61912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Somaiya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10858500" y="542925"/>
            <a:ext cx="6191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TRUST</a:t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1300162" y="2952750"/>
            <a:ext cx="4070508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ML for Motorsport Aerodynamics</a:t>
            </a:r>
            <a:endParaRPr/>
          </a:p>
        </p:txBody>
      </p:sp>
      <p:sp>
        <p:nvSpPr>
          <p:cNvPr id="154" name="Google Shape;154;p17"/>
          <p:cNvSpPr txBox="1"/>
          <p:nvPr/>
        </p:nvSpPr>
        <p:spPr>
          <a:xfrm>
            <a:off x="866775" y="3333750"/>
            <a:ext cx="47434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>
                <a:solidFill>
                  <a:srgbClr val="58595B"/>
                </a:solidFill>
                <a:latin typeface="Lato"/>
                <a:ea typeface="Lato"/>
                <a:cs typeface="Lato"/>
                <a:sym typeface="Lato"/>
              </a:rPr>
              <a:t>"Machine learning for Motorsport Aerodynamics" (Watts et al., 2019)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866775" y="3829050"/>
            <a:ext cx="47434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This study investigates integrating Computational Fluid Dynamics (CFD) simulations with ML algorithms to enhance aerodynamic efficiency.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8020050" y="2952750"/>
            <a:ext cx="196024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Key Techniques</a:t>
            </a:r>
            <a:endParaRPr/>
          </a:p>
        </p:txBody>
      </p:sp>
      <p:pic>
        <p:nvPicPr>
          <p:cNvPr id="157" name="Google Shape;157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67050" y="238125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82050" y="2381250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/>
        </p:nvSpPr>
        <p:spPr>
          <a:xfrm>
            <a:off x="6686550" y="37719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6772275" y="3771900"/>
            <a:ext cx="45529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Principal Component Analysis (PCA):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Used to reduce the dimensionality of aerodynamic parameters, focusing on the most critical factors.</a:t>
            </a: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6686550" y="45339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6772275" y="4533900"/>
            <a:ext cx="45529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Artificial Neural Networks (ANNs):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Employed to predict aerodynamic efficiency based on various input parameters from simulations.</a:t>
            </a: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0" y="6286500"/>
            <a:ext cx="12192000" cy="571500"/>
          </a:xfrm>
          <a:prstGeom prst="roundRect">
            <a:avLst>
              <a:gd name="adj" fmla="val 16667"/>
            </a:avLst>
          </a:prstGeom>
          <a:solidFill>
            <a:srgbClr val="B72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914525"/>
            <a:ext cx="5038725" cy="376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81775" y="1914525"/>
            <a:ext cx="5038725" cy="376104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571500" y="952500"/>
            <a:ext cx="116016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Methodology 2: Tire Strategy</a:t>
            </a: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10858500" y="381000"/>
            <a:ext cx="619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Somaiya</a:t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10858500" y="542925"/>
            <a:ext cx="619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TRUST</a:t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1214437" y="2800350"/>
            <a:ext cx="4250531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Predicting F1 Compound Decisions</a:t>
            </a:r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866775" y="3181350"/>
            <a:ext cx="47434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>
                <a:solidFill>
                  <a:srgbClr val="58595B"/>
                </a:solidFill>
                <a:latin typeface="Lato"/>
                <a:ea typeface="Lato"/>
                <a:cs typeface="Lato"/>
                <a:sym typeface="Lato"/>
              </a:rPr>
              <a:t>"From Data to Podium" (Leischner, 2023)</a:t>
            </a: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866775" y="3676650"/>
            <a:ext cx="47434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This paper explores developing models to predict the ideal tire compound choices for different race scenarios, a critical aspect of race strategy.</a:t>
            </a:r>
            <a:endParaRPr/>
          </a:p>
        </p:txBody>
      </p:sp>
      <p:sp>
        <p:nvSpPr>
          <p:cNvPr id="176" name="Google Shape;176;p18"/>
          <p:cNvSpPr txBox="1"/>
          <p:nvPr/>
        </p:nvSpPr>
        <p:spPr>
          <a:xfrm>
            <a:off x="8020050" y="2800350"/>
            <a:ext cx="196024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Key Techniques</a:t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6581775" y="3676650"/>
            <a:ext cx="47434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Models were trained on historical data, weather, and track conditions using:</a:t>
            </a:r>
            <a:endParaRPr/>
          </a:p>
        </p:txBody>
      </p:sp>
      <p:pic>
        <p:nvPicPr>
          <p:cNvPr id="178" name="Google Shape;178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67050" y="222885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58237" y="2228850"/>
            <a:ext cx="3905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/>
        </p:nvSpPr>
        <p:spPr>
          <a:xfrm>
            <a:off x="6686550" y="43815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81" name="Google Shape;181;p18"/>
          <p:cNvSpPr txBox="1"/>
          <p:nvPr/>
        </p:nvSpPr>
        <p:spPr>
          <a:xfrm>
            <a:off x="6772275" y="4381500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Decision Trees &amp; Random Forests: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Used for classification to determine the optimal tire.</a:t>
            </a:r>
            <a:endParaRPr/>
          </a:p>
        </p:txBody>
      </p:sp>
      <p:sp>
        <p:nvSpPr>
          <p:cNvPr id="182" name="Google Shape;182;p18"/>
          <p:cNvSpPr txBox="1"/>
          <p:nvPr/>
        </p:nvSpPr>
        <p:spPr>
          <a:xfrm>
            <a:off x="6686550" y="49149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83" name="Google Shape;183;p18"/>
          <p:cNvSpPr txBox="1"/>
          <p:nvPr/>
        </p:nvSpPr>
        <p:spPr>
          <a:xfrm>
            <a:off x="6772275" y="4914900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Gradient Boosting Machines (GBM):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Employed for improved accuracy in prediction.</a:t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0" y="6286500"/>
            <a:ext cx="12192000" cy="571500"/>
          </a:xfrm>
          <a:prstGeom prst="roundRect">
            <a:avLst>
              <a:gd name="adj" fmla="val 16667"/>
            </a:avLst>
          </a:prstGeom>
          <a:solidFill>
            <a:srgbClr val="B72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590800"/>
            <a:ext cx="53340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2590800"/>
            <a:ext cx="533400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 txBox="1"/>
          <p:nvPr/>
        </p:nvSpPr>
        <p:spPr>
          <a:xfrm>
            <a:off x="571500" y="952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Methodology 3 &amp; 4: Drivers &amp; Learning</a:t>
            </a:r>
            <a:endParaRPr/>
          </a:p>
        </p:txBody>
      </p:sp>
      <p:sp>
        <p:nvSpPr>
          <p:cNvPr id="192" name="Google Shape;192;p19"/>
          <p:cNvSpPr txBox="1"/>
          <p:nvPr/>
        </p:nvSpPr>
        <p:spPr>
          <a:xfrm>
            <a:off x="10858500" y="542925"/>
            <a:ext cx="61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TUST</a:t>
            </a:r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1076325" y="2886075"/>
            <a:ext cx="454056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Paper 3: Cluster Analysis of F1 Drivers</a:t>
            </a:r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866775" y="3267075"/>
            <a:ext cx="47434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>
                <a:solidFill>
                  <a:srgbClr val="58595B"/>
                </a:solidFill>
                <a:latin typeface="Lato"/>
                <a:ea typeface="Lato"/>
                <a:cs typeface="Lato"/>
                <a:sym typeface="Lato"/>
              </a:rPr>
              <a:t>"Racing Your Rival" (Syracuse University, 2021)</a:t>
            </a: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7172325" y="2886075"/>
            <a:ext cx="374046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Paper 4: Competitive Learning</a:t>
            </a:r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6581775" y="3267075"/>
            <a:ext cx="47434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>
                <a:solidFill>
                  <a:srgbClr val="58595B"/>
                </a:solidFill>
                <a:latin typeface="Lato"/>
                <a:ea typeface="Lato"/>
                <a:cs typeface="Lato"/>
                <a:sym typeface="Lato"/>
              </a:rPr>
              <a:t>"Learning from... Success and Failure" (INFORMS, 2022)</a:t>
            </a:r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971550" y="3705225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98" name="Google Shape;198;p19"/>
          <p:cNvSpPr txBox="1"/>
          <p:nvPr/>
        </p:nvSpPr>
        <p:spPr>
          <a:xfrm>
            <a:off x="1057275" y="3705225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K-Means &amp; Hierarchical Clustering: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Used to group drivers based on performance metrics, racing styles, and consistency.</a:t>
            </a:r>
            <a:endParaRPr/>
          </a:p>
        </p:txBody>
      </p:sp>
      <p:sp>
        <p:nvSpPr>
          <p:cNvPr id="199" name="Google Shape;199;p19"/>
          <p:cNvSpPr txBox="1"/>
          <p:nvPr/>
        </p:nvSpPr>
        <p:spPr>
          <a:xfrm>
            <a:off x="971550" y="4238625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00" name="Google Shape;200;p19"/>
          <p:cNvSpPr txBox="1"/>
          <p:nvPr/>
        </p:nvSpPr>
        <p:spPr>
          <a:xfrm>
            <a:off x="1057275" y="4238625"/>
            <a:ext cx="45529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This enables teams to assess threats and develop targeted strategies.</a:t>
            </a:r>
            <a:endParaRPr/>
          </a:p>
        </p:txBody>
      </p:sp>
      <p:sp>
        <p:nvSpPr>
          <p:cNvPr id="201" name="Google Shape;201;p19"/>
          <p:cNvSpPr txBox="1"/>
          <p:nvPr/>
        </p:nvSpPr>
        <p:spPr>
          <a:xfrm>
            <a:off x="6686550" y="3705225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02" name="Google Shape;202;p19"/>
          <p:cNvSpPr txBox="1"/>
          <p:nvPr/>
        </p:nvSpPr>
        <p:spPr>
          <a:xfrm>
            <a:off x="6772275" y="3705225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Bayesian Learning: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Updates belief probabilities based on race outcomes to refine strategies.</a:t>
            </a:r>
            <a:endParaRPr/>
          </a:p>
        </p:txBody>
      </p:sp>
      <p:sp>
        <p:nvSpPr>
          <p:cNvPr id="203" name="Google Shape;203;p19"/>
          <p:cNvSpPr txBox="1"/>
          <p:nvPr/>
        </p:nvSpPr>
        <p:spPr>
          <a:xfrm>
            <a:off x="6686550" y="4238625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04" name="Google Shape;204;p19"/>
          <p:cNvSpPr txBox="1"/>
          <p:nvPr/>
        </p:nvSpPr>
        <p:spPr>
          <a:xfrm>
            <a:off x="6772275" y="4238625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Q-learning (Reinforcement):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Applied to optimize race strategy and decision-making under uncertainty.</a:t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0" y="6286500"/>
            <a:ext cx="12192000" cy="571500"/>
          </a:xfrm>
          <a:prstGeom prst="roundRect">
            <a:avLst>
              <a:gd name="adj" fmla="val 16667"/>
            </a:avLst>
          </a:prstGeom>
          <a:solidFill>
            <a:srgbClr val="B72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 txBox="1"/>
          <p:nvPr/>
        </p:nvSpPr>
        <p:spPr>
          <a:xfrm>
            <a:off x="830341" y="3086100"/>
            <a:ext cx="1053131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Performance Evaluation &amp; Results</a:t>
            </a:r>
            <a:endParaRPr/>
          </a:p>
        </p:txBody>
      </p:sp>
      <p:sp>
        <p:nvSpPr>
          <p:cNvPr id="213" name="Google Shape;213;p20"/>
          <p:cNvSpPr/>
          <p:nvPr/>
        </p:nvSpPr>
        <p:spPr>
          <a:xfrm>
            <a:off x="0" y="6286500"/>
            <a:ext cx="12192000" cy="571500"/>
          </a:xfrm>
          <a:prstGeom prst="roundRect">
            <a:avLst>
              <a:gd name="adj" fmla="val 16667"/>
            </a:avLst>
          </a:prstGeom>
          <a:solidFill>
            <a:srgbClr val="B72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7910" y="88115"/>
            <a:ext cx="610244" cy="4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2295205" cy="7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777259"/>
            <a:ext cx="12191999" cy="108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447925"/>
            <a:ext cx="533400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2447925"/>
            <a:ext cx="533400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 txBox="1"/>
          <p:nvPr/>
        </p:nvSpPr>
        <p:spPr>
          <a:xfrm>
            <a:off x="571500" y="952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Results: Aerodynamics &amp; Tire Strategy</a:t>
            </a:r>
            <a:endParaRPr/>
          </a:p>
        </p:txBody>
      </p:sp>
      <p:sp>
        <p:nvSpPr>
          <p:cNvPr id="224" name="Google Shape;224;p21"/>
          <p:cNvSpPr txBox="1"/>
          <p:nvPr/>
        </p:nvSpPr>
        <p:spPr>
          <a:xfrm>
            <a:off x="10858500" y="381000"/>
            <a:ext cx="61912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Somaiya</a:t>
            </a:r>
            <a:endParaRPr/>
          </a:p>
        </p:txBody>
      </p:sp>
      <p:sp>
        <p:nvSpPr>
          <p:cNvPr id="225" name="Google Shape;225;p21"/>
          <p:cNvSpPr txBox="1"/>
          <p:nvPr/>
        </p:nvSpPr>
        <p:spPr>
          <a:xfrm>
            <a:off x="10858500" y="542925"/>
            <a:ext cx="6191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TRUST</a:t>
            </a:r>
            <a:endParaRPr/>
          </a:p>
        </p:txBody>
      </p:sp>
      <p:sp>
        <p:nvSpPr>
          <p:cNvPr id="226" name="Google Shape;226;p21"/>
          <p:cNvSpPr txBox="1"/>
          <p:nvPr/>
        </p:nvSpPr>
        <p:spPr>
          <a:xfrm>
            <a:off x="2362200" y="2743200"/>
            <a:ext cx="184023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Aerodynamics</a:t>
            </a:r>
            <a:endParaRPr/>
          </a:p>
        </p:txBody>
      </p:sp>
      <p:sp>
        <p:nvSpPr>
          <p:cNvPr id="227" name="Google Shape;227;p21"/>
          <p:cNvSpPr txBox="1"/>
          <p:nvPr/>
        </p:nvSpPr>
        <p:spPr>
          <a:xfrm>
            <a:off x="866775" y="3371850"/>
            <a:ext cx="47434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Machine learning significantly enhances aerodynamic efficiency.</a:t>
            </a:r>
            <a:endParaRPr/>
          </a:p>
        </p:txBody>
      </p:sp>
      <p:sp>
        <p:nvSpPr>
          <p:cNvPr id="228" name="Google Shape;228;p21"/>
          <p:cNvSpPr txBox="1"/>
          <p:nvPr/>
        </p:nvSpPr>
        <p:spPr>
          <a:xfrm>
            <a:off x="8139112" y="2743200"/>
            <a:ext cx="1710213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Tire Decisions</a:t>
            </a:r>
            <a:endParaRPr/>
          </a:p>
        </p:txBody>
      </p:sp>
      <p:sp>
        <p:nvSpPr>
          <p:cNvPr id="229" name="Google Shape;229;p21"/>
          <p:cNvSpPr txBox="1"/>
          <p:nvPr/>
        </p:nvSpPr>
        <p:spPr>
          <a:xfrm>
            <a:off x="6581775" y="3371850"/>
            <a:ext cx="47434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models proved highly effective in predicting tire choice.</a:t>
            </a:r>
            <a:endParaRPr/>
          </a:p>
        </p:txBody>
      </p:sp>
      <p:sp>
        <p:nvSpPr>
          <p:cNvPr id="230" name="Google Shape;230;p21"/>
          <p:cNvSpPr txBox="1"/>
          <p:nvPr/>
        </p:nvSpPr>
        <p:spPr>
          <a:xfrm>
            <a:off x="971550" y="38481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31" name="Google Shape;231;p21"/>
          <p:cNvSpPr txBox="1"/>
          <p:nvPr/>
        </p:nvSpPr>
        <p:spPr>
          <a:xfrm>
            <a:off x="1057275" y="3848100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PCA successfully reduced data dimensionality, allowing engineers to focus on critical variables.</a:t>
            </a:r>
            <a:endParaRPr/>
          </a:p>
        </p:txBody>
      </p:sp>
      <p:sp>
        <p:nvSpPr>
          <p:cNvPr id="232" name="Google Shape;232;p21"/>
          <p:cNvSpPr txBox="1"/>
          <p:nvPr/>
        </p:nvSpPr>
        <p:spPr>
          <a:xfrm>
            <a:off x="971550" y="43815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33" name="Google Shape;233;p21"/>
          <p:cNvSpPr txBox="1"/>
          <p:nvPr/>
        </p:nvSpPr>
        <p:spPr>
          <a:xfrm>
            <a:off x="1057275" y="4381500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Clustering identified optimal aerodynamic configurations, leading to better car performance and fuel efficiency.</a:t>
            </a:r>
            <a:endParaRPr/>
          </a:p>
        </p:txBody>
      </p:sp>
      <p:sp>
        <p:nvSpPr>
          <p:cNvPr id="234" name="Google Shape;234;p21"/>
          <p:cNvSpPr txBox="1"/>
          <p:nvPr/>
        </p:nvSpPr>
        <p:spPr>
          <a:xfrm>
            <a:off x="6686550" y="38481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35" name="Google Shape;235;p21"/>
          <p:cNvSpPr txBox="1"/>
          <p:nvPr/>
        </p:nvSpPr>
        <p:spPr>
          <a:xfrm>
            <a:off x="6772275" y="3848100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Random Forest and XGBoost models achieved an </a:t>
            </a: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accuracy of 85%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in predicting optimal compounds.</a:t>
            </a:r>
            <a:endParaRPr/>
          </a:p>
        </p:txBody>
      </p:sp>
      <p:sp>
        <p:nvSpPr>
          <p:cNvPr id="236" name="Google Shape;236;p21"/>
          <p:cNvSpPr txBox="1"/>
          <p:nvPr/>
        </p:nvSpPr>
        <p:spPr>
          <a:xfrm>
            <a:off x="6686550" y="43815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37" name="Google Shape;237;p21"/>
          <p:cNvSpPr txBox="1"/>
          <p:nvPr/>
        </p:nvSpPr>
        <p:spPr>
          <a:xfrm>
            <a:off x="6772275" y="4381500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Feature analysis revealed </a:t>
            </a: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track temperature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pit stop strategy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as the most influential factors.</a:t>
            </a: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0" y="6286500"/>
            <a:ext cx="12192000" cy="571500"/>
          </a:xfrm>
          <a:prstGeom prst="roundRect">
            <a:avLst>
              <a:gd name="adj" fmla="val 16667"/>
            </a:avLst>
          </a:prstGeom>
          <a:solidFill>
            <a:srgbClr val="B72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1090</Words>
  <Application>Microsoft Office PowerPoint</Application>
  <PresentationFormat>Widescreen</PresentationFormat>
  <Paragraphs>158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Lato</vt:lpstr>
      <vt:lpstr>Poppins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Ashish Ghatkar</dc:creator>
  <cp:lastModifiedBy>ASHISH DILIP GHATKAR</cp:lastModifiedBy>
  <cp:revision>3</cp:revision>
  <dcterms:modified xsi:type="dcterms:W3CDTF">2025-11-06T03:20:25Z</dcterms:modified>
</cp:coreProperties>
</file>